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1" r:id="rId3"/>
    <p:sldId id="455" r:id="rId5"/>
    <p:sldId id="323" r:id="rId6"/>
    <p:sldId id="432" r:id="rId7"/>
    <p:sldId id="458" r:id="rId8"/>
    <p:sldId id="434" r:id="rId9"/>
    <p:sldId id="460" r:id="rId10"/>
    <p:sldId id="435" r:id="rId11"/>
    <p:sldId id="436" r:id="rId12"/>
    <p:sldId id="422" r:id="rId13"/>
    <p:sldId id="479" r:id="rId14"/>
    <p:sldId id="480" r:id="rId15"/>
    <p:sldId id="437" r:id="rId16"/>
    <p:sldId id="451" r:id="rId17"/>
    <p:sldId id="447" r:id="rId18"/>
    <p:sldId id="453" r:id="rId19"/>
    <p:sldId id="423" r:id="rId20"/>
    <p:sldId id="456" r:id="rId21"/>
    <p:sldId id="457" r:id="rId22"/>
    <p:sldId id="476" r:id="rId23"/>
    <p:sldId id="477" r:id="rId24"/>
    <p:sldId id="478" r:id="rId25"/>
    <p:sldId id="424" r:id="rId26"/>
    <p:sldId id="366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5D39"/>
    <a:srgbClr val="8637E7"/>
    <a:srgbClr val="D0CECE"/>
    <a:srgbClr val="6F004C"/>
    <a:srgbClr val="DD592E"/>
    <a:srgbClr val="6D0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特性：并行测试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plan_id ae2227fa13654bf58da8d6c3653d237e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https://test-report.foodtruck-uat.com/test-sessions/2286945f35204997b55b329282a72e56/ui-diff-case/difference-report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https://test-report.foodtruck-uat.com/test-sessions/2286945f35204997b55b329282a72e56/iPhone%20XS%20Max_12.4.1/allure-report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场景：每个迭代都需要对旧的功能进行APP回归测试，时间是在UAT发布之后两天内完成质量保证工作</a:t>
            </a:r>
            <a:endParaRPr lang="en-US" dirty="0"/>
          </a:p>
          <a:p>
            <a:endParaRPr lang="en-US" dirty="0"/>
          </a:p>
          <a:p>
            <a:r>
              <a:rPr lang="en-US" dirty="0"/>
              <a:t>冲突：对我们团队最大的挑战是时间利用率，最初70个测试用例在一台设备上执行需要花费将近2个小时的时间，需要在本地和第三方测试平台上面进行回归测试，参与回归测试的设备有2（虚拟机）+14（真机）台，需要花费的时间 2（虚拟机）+ 14/2（真机）= 9个小时，当然这是指的各项环境指标稳定的理想情况下的时间成本，不稳定因素：（人工操作的失误or网络问题or服务端问题等）</a:t>
            </a:r>
            <a:endParaRPr lang="en-US" dirty="0"/>
          </a:p>
          <a:p>
            <a:endParaRPr lang="en-US" dirty="0"/>
          </a:p>
          <a:p>
            <a:r>
              <a:rPr lang="en-US" dirty="0"/>
              <a:t>问题：所以我们的问题是：如何提升测试效率？如何提高自动化程度，减少人工操作？</a:t>
            </a:r>
            <a:endParaRPr lang="en-US" dirty="0"/>
          </a:p>
          <a:p>
            <a:r>
              <a:rPr lang="en-US" dirty="0"/>
              <a:t> </a:t>
            </a:r>
            <a:endParaRPr lang="en-US" dirty="0"/>
          </a:p>
          <a:p>
            <a:r>
              <a:rPr lang="en-US" dirty="0"/>
              <a:t>答案： 搭建自动化测试平台，管理测试计划，达到并行测试的目的。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测试三要素：测试对象 测试脚本 测试设备 </a:t>
            </a:r>
            <a:endParaRPr lang="zh-CN" alt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从本地打包服务器下载打包app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修改属性文件配置 （设备&amp;测试环境）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运行测试项目 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在本地目录生成测试报告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测试结束后执行allure命令查看测试报告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测试结束后使用第三方软件（xxx）查看UI测试报告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对我们团队最大的挑战是时间利用率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ym typeface="+mn-ea"/>
              </a:rPr>
              <a:t>搭建测试报告管理站点</a:t>
            </a: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ym typeface="+mn-ea"/>
              </a:rPr>
              <a:t>并行测试</a:t>
            </a: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ym typeface="+mn-ea"/>
              </a:rPr>
              <a:t>测试数据隔离</a:t>
            </a:r>
            <a:endParaRPr lang="zh-CN" altLang="en-US" dirty="0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ym typeface="+mn-ea"/>
              </a:rPr>
              <a:t>搭建</a:t>
            </a:r>
            <a:r>
              <a:rPr lang="en-US" altLang="zh-CN" dirty="0">
                <a:sym typeface="+mn-ea"/>
              </a:rPr>
              <a:t>test-agent</a:t>
            </a:r>
            <a:r>
              <a:rPr lang="zh-CN" altLang="en-US" dirty="0">
                <a:sym typeface="+mn-ea"/>
              </a:rPr>
              <a:t>服务，用来</a:t>
            </a:r>
            <a:r>
              <a:rPr lang="zh-CN" altLang="en-US" dirty="0">
                <a:sym typeface="+mn-ea"/>
              </a:rPr>
              <a:t>代理第三方服务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image" Target="../media/image4.png"/><Relationship Id="rId3" Type="http://schemas.openxmlformats.org/officeDocument/2006/relationships/tags" Target="../tags/tag13.xml"/><Relationship Id="rId2" Type="http://schemas.openxmlformats.org/officeDocument/2006/relationships/image" Target="../media/image3.png"/><Relationship Id="rId1" Type="http://schemas.openxmlformats.org/officeDocument/2006/relationships/tags" Target="../tags/tag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6.xml"/><Relationship Id="rId2" Type="http://schemas.openxmlformats.org/officeDocument/2006/relationships/image" Target="../media/image13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7.xml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8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9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image" Target="../media/image4.png"/><Relationship Id="rId3" Type="http://schemas.openxmlformats.org/officeDocument/2006/relationships/tags" Target="../tags/tag21.xml"/><Relationship Id="rId2" Type="http://schemas.openxmlformats.org/officeDocument/2006/relationships/image" Target="../media/image3.png"/><Relationship Id="rId1" Type="http://schemas.openxmlformats.org/officeDocument/2006/relationships/tags" Target="../tags/tag20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4.xml"/><Relationship Id="rId2" Type="http://schemas.openxmlformats.org/officeDocument/2006/relationships/image" Target="../media/image16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5.xml"/><Relationship Id="rId2" Type="http://schemas.openxmlformats.org/officeDocument/2006/relationships/image" Target="../media/image17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6.xml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7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8.xml"/><Relationship Id="rId2" Type="http://schemas.openxmlformats.org/officeDocument/2006/relationships/image" Target="../media/image20.png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3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image" Target="../media/image4.png"/><Relationship Id="rId3" Type="http://schemas.openxmlformats.org/officeDocument/2006/relationships/tags" Target="../tags/tag30.xml"/><Relationship Id="rId2" Type="http://schemas.openxmlformats.org/officeDocument/2006/relationships/image" Target="../media/image3.png"/><Relationship Id="rId1" Type="http://schemas.openxmlformats.org/officeDocument/2006/relationships/tags" Target="../tags/tag29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image" Target="../media/image4.png"/><Relationship Id="rId3" Type="http://schemas.openxmlformats.org/officeDocument/2006/relationships/tags" Target="../tags/tag3.xml"/><Relationship Id="rId2" Type="http://schemas.openxmlformats.org/officeDocument/2006/relationships/image" Target="../media/image3.pn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6.xml"/><Relationship Id="rId7" Type="http://schemas.openxmlformats.org/officeDocument/2006/relationships/image" Target="../media/image3.svg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6.png"/><Relationship Id="rId3" Type="http://schemas.openxmlformats.org/officeDocument/2006/relationships/image" Target="../media/image1.svg"/><Relationship Id="rId2" Type="http://schemas.openxmlformats.org/officeDocument/2006/relationships/image" Target="../media/image5.png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8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9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E75D39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2445125" y="2226310"/>
            <a:ext cx="10034483" cy="2989580"/>
            <a:chOff x="3497" y="3894"/>
            <a:chExt cx="14773" cy="4708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34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zh-CN" altLang="en-US" sz="138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畅拓科技</a:t>
              </a:r>
              <a:endParaRPr lang="zh-CN" altLang="en-US" sz="138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497" y="7004"/>
              <a:ext cx="14103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6000" b="1">
                  <a:solidFill>
                    <a:srgbClr val="E75D39"/>
                  </a:solidFill>
                  <a:latin typeface=".萍方-简" panose="020B0100000000000000" charset="-122"/>
                  <a:ea typeface=".萍方-简" panose="020B0100000000000000" charset="-122"/>
                </a:rPr>
                <a:t>2022·CHANCETOP</a:t>
              </a:r>
              <a:endParaRPr lang="en-US" altLang="zh-CN" sz="6000" b="1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</p:grpSp>
      <p:sp>
        <p:nvSpPr>
          <p:cNvPr id="6" name="矩形 5"/>
          <p:cNvSpPr/>
          <p:nvPr/>
        </p:nvSpPr>
        <p:spPr>
          <a:xfrm>
            <a:off x="4847590" y="4958080"/>
            <a:ext cx="6898640" cy="166370"/>
          </a:xfrm>
          <a:prstGeom prst="rect">
            <a:avLst/>
          </a:prstGeom>
          <a:solidFill>
            <a:srgbClr val="E75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>
            <a:off x="409575" y="-17145"/>
            <a:ext cx="4743450" cy="27609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功能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/02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2" name="组合 151"/>
          <p:cNvGrpSpPr/>
          <p:nvPr/>
        </p:nvGrpSpPr>
        <p:grpSpPr>
          <a:xfrm>
            <a:off x="4421505" y="2146935"/>
            <a:ext cx="3328035" cy="492125"/>
            <a:chOff x="1900" y="3386"/>
            <a:chExt cx="15532" cy="77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819400" y="2143760"/>
            <a:ext cx="6681470" cy="492125"/>
            <a:chOff x="1900" y="3386"/>
            <a:chExt cx="15532" cy="775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组合 145"/>
          <p:cNvGrpSpPr/>
          <p:nvPr/>
        </p:nvGrpSpPr>
        <p:grpSpPr>
          <a:xfrm>
            <a:off x="1219835" y="2146935"/>
            <a:ext cx="9862820" cy="492125"/>
            <a:chOff x="1900" y="3386"/>
            <a:chExt cx="15532" cy="775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7" name="文本框 26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平台功能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9" name="图片 28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cxnSp>
        <p:nvCxnSpPr>
          <p:cNvPr id="94" name="直接连接符 93"/>
          <p:cNvCxnSpPr/>
          <p:nvPr/>
        </p:nvCxnSpPr>
        <p:spPr>
          <a:xfrm>
            <a:off x="6101715" y="2494280"/>
            <a:ext cx="0" cy="169545"/>
          </a:xfrm>
          <a:prstGeom prst="line">
            <a:avLst/>
          </a:prstGeom>
          <a:ln w="222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346710" y="1122834"/>
            <a:ext cx="11668760" cy="4869026"/>
            <a:chOff x="532" y="1768"/>
            <a:chExt cx="18376" cy="7668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32" y="1768"/>
              <a:ext cx="18376" cy="7668"/>
              <a:chOff x="532" y="2338"/>
              <a:chExt cx="18376" cy="7668"/>
            </a:xfrm>
          </p:grpSpPr>
          <p:sp>
            <p:nvSpPr>
              <p:cNvPr id="117" name="iṧ1iḓé"/>
              <p:cNvSpPr/>
              <p:nvPr/>
            </p:nvSpPr>
            <p:spPr>
              <a:xfrm>
                <a:off x="16397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6" name="iṧ1iḓé"/>
              <p:cNvSpPr/>
              <p:nvPr/>
            </p:nvSpPr>
            <p:spPr>
              <a:xfrm>
                <a:off x="13723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5" name="iṧ1iḓé"/>
              <p:cNvSpPr/>
              <p:nvPr/>
            </p:nvSpPr>
            <p:spPr>
              <a:xfrm>
                <a:off x="11119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3" name="iṧ1iḓé"/>
              <p:cNvSpPr/>
              <p:nvPr/>
            </p:nvSpPr>
            <p:spPr>
              <a:xfrm>
                <a:off x="845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2" name="iṧ1iḓé"/>
              <p:cNvSpPr/>
              <p:nvPr/>
            </p:nvSpPr>
            <p:spPr>
              <a:xfrm>
                <a:off x="5810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en-US"/>
                  <a:t> </a:t>
                </a:r>
                <a:endParaRPr lang="en-US"/>
              </a:p>
            </p:txBody>
          </p:sp>
          <p:sp>
            <p:nvSpPr>
              <p:cNvPr id="111" name="iṧ1iḓé"/>
              <p:cNvSpPr/>
              <p:nvPr/>
            </p:nvSpPr>
            <p:spPr>
              <a:xfrm>
                <a:off x="3168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0" name="iṧ1iḓé"/>
              <p:cNvSpPr/>
              <p:nvPr/>
            </p:nvSpPr>
            <p:spPr>
              <a:xfrm>
                <a:off x="53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89" name="îśľiďè"/>
              <p:cNvSpPr/>
              <p:nvPr/>
            </p:nvSpPr>
            <p:spPr>
              <a:xfrm>
                <a:off x="8515" y="2338"/>
                <a:ext cx="2160" cy="2160"/>
              </a:xfrm>
              <a:prstGeom prst="ellipse">
                <a:avLst/>
              </a:pr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0" name="íślîde"/>
              <p:cNvSpPr/>
              <p:nvPr/>
            </p:nvSpPr>
            <p:spPr bwMode="auto">
              <a:xfrm>
                <a:off x="8953" y="2907"/>
                <a:ext cx="1214" cy="1123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p>
                <a:pPr algn="ctr"/>
              </a:p>
            </p:txBody>
          </p:sp>
          <p:sp>
            <p:nvSpPr>
              <p:cNvPr id="95" name="isľîḋe"/>
              <p:cNvSpPr/>
              <p:nvPr/>
            </p:nvSpPr>
            <p:spPr>
              <a:xfrm>
                <a:off x="1062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6" name="isľîḋe"/>
              <p:cNvSpPr/>
              <p:nvPr/>
            </p:nvSpPr>
            <p:spPr>
              <a:xfrm>
                <a:off x="3610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7" name="isľîḋe"/>
              <p:cNvSpPr/>
              <p:nvPr/>
            </p:nvSpPr>
            <p:spPr>
              <a:xfrm>
                <a:off x="6158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8" name="isľîḋe"/>
              <p:cNvSpPr/>
              <p:nvPr/>
            </p:nvSpPr>
            <p:spPr>
              <a:xfrm>
                <a:off x="11338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9" name="isľîḋe"/>
              <p:cNvSpPr/>
              <p:nvPr/>
            </p:nvSpPr>
            <p:spPr>
              <a:xfrm>
                <a:off x="14103" y="4662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0" name="isľîḋe"/>
              <p:cNvSpPr/>
              <p:nvPr/>
            </p:nvSpPr>
            <p:spPr>
              <a:xfrm>
                <a:off x="16737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1" name="isľîḋe"/>
              <p:cNvSpPr/>
              <p:nvPr/>
            </p:nvSpPr>
            <p:spPr>
              <a:xfrm>
                <a:off x="8706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61" y="5282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配置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测试对象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3747" y="5283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  解析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测试用例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082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监控 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8569" y="5283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创建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测试计划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11317" y="5282"/>
                <a:ext cx="1694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管理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测试执行器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14037" y="5283"/>
                <a:ext cx="1822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管理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测试执行器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16858" y="5282"/>
                <a:ext cx="158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测试报告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710" y="5884"/>
              <a:ext cx="2323" cy="2000"/>
              <a:chOff x="830" y="6484"/>
              <a:chExt cx="2323" cy="2000"/>
            </a:xfrm>
          </p:grpSpPr>
          <p:sp>
            <p:nvSpPr>
              <p:cNvPr id="103" name="文本框 102"/>
              <p:cNvSpPr txBox="1"/>
              <p:nvPr/>
            </p:nvSpPr>
            <p:spPr>
              <a:xfrm>
                <a:off x="830" y="6484"/>
                <a:ext cx="232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app&amp;executor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830" y="7080"/>
                <a:ext cx="2155" cy="1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>
                  <a:lnSpc>
                    <a:spcPct val="130000"/>
                  </a:lnSpc>
                </a:pPr>
                <a:r>
                  <a:rPr lang="zh-CN" altLang="en-US" sz="1000" dirty="0">
                    <a:sym typeface="+mn-ea"/>
                  </a:rPr>
                  <a:t>配置并关联</a:t>
                </a:r>
                <a:r>
                  <a:rPr lang="en-US" altLang="zh-CN" sz="1000" dirty="0">
                    <a:sym typeface="+mn-ea"/>
                  </a:rPr>
                  <a:t>测试对象app和测试脚本  </a:t>
                </a:r>
                <a:r>
                  <a:rPr lang="zh-CN" altLang="en-US" sz="1000" dirty="0">
                    <a:sym typeface="+mn-ea"/>
                  </a:rPr>
                  <a:t>让平台知道用什么脚本去测试什么</a:t>
                </a:r>
                <a:r>
                  <a:rPr lang="en-US" altLang="zh-CN" sz="1000" dirty="0">
                    <a:sym typeface="+mn-ea"/>
                  </a:rPr>
                  <a:t>app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298" y="5884"/>
              <a:ext cx="2251" cy="2484"/>
              <a:chOff x="814" y="6484"/>
              <a:chExt cx="2251" cy="2484"/>
            </a:xfrm>
          </p:grpSpPr>
          <p:sp>
            <p:nvSpPr>
              <p:cNvPr id="108" name="文本框 107"/>
              <p:cNvSpPr txBox="1"/>
              <p:nvPr/>
            </p:nvSpPr>
            <p:spPr>
              <a:xfrm>
                <a:off x="860" y="6484"/>
                <a:ext cx="2016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list case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814" y="7080"/>
                <a:ext cx="2251" cy="1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不同的app 版本对应的测试脚本是不一样的，所以需要根据用户的选择实时从测试项目中解析出所有的测试用例 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811" y="5884"/>
              <a:ext cx="2700" cy="3086"/>
              <a:chOff x="650" y="6484"/>
              <a:chExt cx="2700" cy="3086"/>
            </a:xfrm>
          </p:grpSpPr>
          <p:sp>
            <p:nvSpPr>
              <p:cNvPr id="119" name="文本框 118"/>
              <p:cNvSpPr txBox="1"/>
              <p:nvPr/>
            </p:nvSpPr>
            <p:spPr>
              <a:xfrm>
                <a:off x="650" y="6484"/>
                <a:ext cx="270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ios&amp;android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0" name="文本框 119"/>
              <p:cNvSpPr txBox="1"/>
              <p:nvPr/>
            </p:nvSpPr>
            <p:spPr>
              <a:xfrm>
                <a:off x="689" y="7080"/>
                <a:ext cx="2346" cy="24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将部署有test-daemon的mac mini上安装的虚拟机&amp;连接的真机上报给测试平台，供</a:t>
                </a:r>
                <a:r>
                  <a:rPr lang="zh-CN" altLang="en-US" sz="1000" dirty="0">
                    <a:sym typeface="+mn-ea"/>
                  </a:rPr>
                  <a:t>用</a:t>
                </a:r>
                <a:r>
                  <a:rPr lang="en-US" altLang="zh-CN" sz="1000" dirty="0">
                    <a:sym typeface="+mn-ea"/>
                  </a:rPr>
                  <a:t>户测试选择</a:t>
                </a:r>
                <a:endParaRPr lang="en-US" altLang="zh-CN" sz="1000" dirty="0"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模拟器</a:t>
                </a:r>
                <a:b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真机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模拟器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真机器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522" y="5884"/>
              <a:ext cx="2371" cy="1903"/>
              <a:chOff x="800" y="6484"/>
              <a:chExt cx="2371" cy="1903"/>
            </a:xfrm>
          </p:grpSpPr>
          <p:sp>
            <p:nvSpPr>
              <p:cNvPr id="127" name="文本框 126"/>
              <p:cNvSpPr txBox="1"/>
              <p:nvPr/>
            </p:nvSpPr>
            <p:spPr>
              <a:xfrm>
                <a:off x="800" y="6484"/>
                <a:ext cx="237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make plan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828" y="7080"/>
                <a:ext cx="227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plan : device_task : executor_case 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=  1:n:n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1119" y="5884"/>
              <a:ext cx="2369" cy="3212"/>
              <a:chOff x="740" y="6484"/>
              <a:chExt cx="2369" cy="3212"/>
            </a:xfrm>
          </p:grpSpPr>
          <p:sp>
            <p:nvSpPr>
              <p:cNvPr id="130" name="文本框 129"/>
              <p:cNvSpPr txBox="1"/>
              <p:nvPr/>
            </p:nvSpPr>
            <p:spPr>
              <a:xfrm>
                <a:off x="740" y="6484"/>
                <a:ext cx="236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管理</a:t>
                </a:r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的生命周期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740" y="7226"/>
                <a:ext cx="2369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test-executor: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测试项目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运行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关闭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b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test-daemon: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调度中心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16474" y="5884"/>
              <a:ext cx="2369" cy="1841"/>
              <a:chOff x="740" y="6484"/>
              <a:chExt cx="2369" cy="1841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管理报告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740" y="7306"/>
                <a:ext cx="2299" cy="10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allure report</a:t>
                </a:r>
                <a:b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UI report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MParticle report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13705" y="5884"/>
              <a:ext cx="2668" cy="3252"/>
              <a:chOff x="628" y="6484"/>
              <a:chExt cx="2668" cy="3252"/>
            </a:xfrm>
          </p:grpSpPr>
          <p:sp>
            <p:nvSpPr>
              <p:cNvPr id="137" name="文本框 136"/>
              <p:cNvSpPr txBox="1"/>
              <p:nvPr/>
            </p:nvSpPr>
            <p:spPr>
              <a:xfrm>
                <a:off x="628" y="6484"/>
                <a:ext cx="266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9" y="7266"/>
                <a:ext cx="2325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plan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device_task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case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执行进度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状态：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PENDING｜TESTING｜DONE｜CANCELED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2" name="组合 151"/>
          <p:cNvGrpSpPr/>
          <p:nvPr/>
        </p:nvGrpSpPr>
        <p:grpSpPr>
          <a:xfrm>
            <a:off x="4421505" y="2146935"/>
            <a:ext cx="3328035" cy="492125"/>
            <a:chOff x="1900" y="3386"/>
            <a:chExt cx="15532" cy="77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819400" y="2143760"/>
            <a:ext cx="6681470" cy="492125"/>
            <a:chOff x="1900" y="3386"/>
            <a:chExt cx="15532" cy="775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组合 145"/>
          <p:cNvGrpSpPr/>
          <p:nvPr/>
        </p:nvGrpSpPr>
        <p:grpSpPr>
          <a:xfrm>
            <a:off x="1219835" y="2146935"/>
            <a:ext cx="9862820" cy="492125"/>
            <a:chOff x="1900" y="3386"/>
            <a:chExt cx="15532" cy="775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7" name="文本框 26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平台功能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9" name="图片 28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cxnSp>
        <p:nvCxnSpPr>
          <p:cNvPr id="94" name="直接连接符 93"/>
          <p:cNvCxnSpPr/>
          <p:nvPr/>
        </p:nvCxnSpPr>
        <p:spPr>
          <a:xfrm>
            <a:off x="6101715" y="2494280"/>
            <a:ext cx="0" cy="169545"/>
          </a:xfrm>
          <a:prstGeom prst="line">
            <a:avLst/>
          </a:prstGeom>
          <a:ln w="222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346710" y="1122834"/>
            <a:ext cx="11668760" cy="4869026"/>
            <a:chOff x="532" y="1768"/>
            <a:chExt cx="18376" cy="7668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32" y="1768"/>
              <a:ext cx="18376" cy="7668"/>
              <a:chOff x="532" y="2338"/>
              <a:chExt cx="18376" cy="7668"/>
            </a:xfrm>
          </p:grpSpPr>
          <p:sp>
            <p:nvSpPr>
              <p:cNvPr id="117" name="iṧ1iḓé"/>
              <p:cNvSpPr/>
              <p:nvPr/>
            </p:nvSpPr>
            <p:spPr>
              <a:xfrm>
                <a:off x="16397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6" name="iṧ1iḓé"/>
              <p:cNvSpPr/>
              <p:nvPr/>
            </p:nvSpPr>
            <p:spPr>
              <a:xfrm>
                <a:off x="13723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5" name="iṧ1iḓé"/>
              <p:cNvSpPr/>
              <p:nvPr/>
            </p:nvSpPr>
            <p:spPr>
              <a:xfrm>
                <a:off x="11119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3" name="iṧ1iḓé"/>
              <p:cNvSpPr/>
              <p:nvPr/>
            </p:nvSpPr>
            <p:spPr>
              <a:xfrm>
                <a:off x="845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2" name="iṧ1iḓé"/>
              <p:cNvSpPr/>
              <p:nvPr/>
            </p:nvSpPr>
            <p:spPr>
              <a:xfrm>
                <a:off x="5810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en-US"/>
                  <a:t> </a:t>
                </a:r>
                <a:endParaRPr lang="en-US"/>
              </a:p>
            </p:txBody>
          </p:sp>
          <p:sp>
            <p:nvSpPr>
              <p:cNvPr id="111" name="iṧ1iḓé"/>
              <p:cNvSpPr/>
              <p:nvPr/>
            </p:nvSpPr>
            <p:spPr>
              <a:xfrm>
                <a:off x="3168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0" name="iṧ1iḓé"/>
              <p:cNvSpPr/>
              <p:nvPr/>
            </p:nvSpPr>
            <p:spPr>
              <a:xfrm>
                <a:off x="53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89" name="îśľiďè"/>
              <p:cNvSpPr/>
              <p:nvPr/>
            </p:nvSpPr>
            <p:spPr>
              <a:xfrm>
                <a:off x="8515" y="2338"/>
                <a:ext cx="2160" cy="2160"/>
              </a:xfrm>
              <a:prstGeom prst="ellipse">
                <a:avLst/>
              </a:pr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0" name="íślîde"/>
              <p:cNvSpPr/>
              <p:nvPr/>
            </p:nvSpPr>
            <p:spPr bwMode="auto">
              <a:xfrm>
                <a:off x="8953" y="2907"/>
                <a:ext cx="1214" cy="1123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p>
                <a:pPr algn="ctr"/>
              </a:p>
            </p:txBody>
          </p:sp>
          <p:sp>
            <p:nvSpPr>
              <p:cNvPr id="95" name="isľîḋe"/>
              <p:cNvSpPr/>
              <p:nvPr/>
            </p:nvSpPr>
            <p:spPr>
              <a:xfrm>
                <a:off x="1062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6" name="isľîḋe"/>
              <p:cNvSpPr/>
              <p:nvPr/>
            </p:nvSpPr>
            <p:spPr>
              <a:xfrm>
                <a:off x="3610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7" name="isľîḋe"/>
              <p:cNvSpPr/>
              <p:nvPr/>
            </p:nvSpPr>
            <p:spPr>
              <a:xfrm>
                <a:off x="6158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8" name="isľîḋe"/>
              <p:cNvSpPr/>
              <p:nvPr/>
            </p:nvSpPr>
            <p:spPr>
              <a:xfrm>
                <a:off x="11338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9" name="isľîḋe"/>
              <p:cNvSpPr/>
              <p:nvPr/>
            </p:nvSpPr>
            <p:spPr>
              <a:xfrm>
                <a:off x="14103" y="4662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0" name="isľîḋe"/>
              <p:cNvSpPr/>
              <p:nvPr/>
            </p:nvSpPr>
            <p:spPr>
              <a:xfrm>
                <a:off x="16737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1" name="isľîḋe"/>
              <p:cNvSpPr/>
              <p:nvPr/>
            </p:nvSpPr>
            <p:spPr>
              <a:xfrm>
                <a:off x="8706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61" y="5282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配置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测试对象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3747" y="5283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  解析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测试用例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082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监控 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8569" y="5283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创建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测试计划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11434" y="5282"/>
                <a:ext cx="1577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测试进度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14037" y="5283"/>
                <a:ext cx="1822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管理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测试执行器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16858" y="5282"/>
                <a:ext cx="158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/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测试报告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710" y="5884"/>
              <a:ext cx="2323" cy="2000"/>
              <a:chOff x="830" y="6484"/>
              <a:chExt cx="2323" cy="2000"/>
            </a:xfrm>
          </p:grpSpPr>
          <p:sp>
            <p:nvSpPr>
              <p:cNvPr id="103" name="文本框 102"/>
              <p:cNvSpPr txBox="1"/>
              <p:nvPr/>
            </p:nvSpPr>
            <p:spPr>
              <a:xfrm>
                <a:off x="830" y="6484"/>
                <a:ext cx="232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app&amp;executor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830" y="7080"/>
                <a:ext cx="2155" cy="1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>
                  <a:lnSpc>
                    <a:spcPct val="130000"/>
                  </a:lnSpc>
                </a:pPr>
                <a:r>
                  <a:rPr lang="zh-CN" altLang="en-US" sz="1000" dirty="0">
                    <a:sym typeface="+mn-ea"/>
                  </a:rPr>
                  <a:t>配置并关联</a:t>
                </a:r>
                <a:r>
                  <a:rPr lang="en-US" altLang="zh-CN" sz="1000" dirty="0">
                    <a:sym typeface="+mn-ea"/>
                  </a:rPr>
                  <a:t>测试对象app和测试脚本  </a:t>
                </a:r>
                <a:r>
                  <a:rPr lang="zh-CN" altLang="en-US" sz="1000" dirty="0">
                    <a:sym typeface="+mn-ea"/>
                  </a:rPr>
                  <a:t>让平台知道用什么脚本去测试什么</a:t>
                </a:r>
                <a:r>
                  <a:rPr lang="en-US" altLang="zh-CN" sz="1000" dirty="0">
                    <a:sym typeface="+mn-ea"/>
                  </a:rPr>
                  <a:t>app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298" y="5884"/>
              <a:ext cx="2251" cy="2484"/>
              <a:chOff x="814" y="6484"/>
              <a:chExt cx="2251" cy="2484"/>
            </a:xfrm>
          </p:grpSpPr>
          <p:sp>
            <p:nvSpPr>
              <p:cNvPr id="108" name="文本框 107"/>
              <p:cNvSpPr txBox="1"/>
              <p:nvPr/>
            </p:nvSpPr>
            <p:spPr>
              <a:xfrm>
                <a:off x="860" y="6484"/>
                <a:ext cx="2016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list case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814" y="7080"/>
                <a:ext cx="2251" cy="1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不同的app 版本对应的测试脚本是不一样的，所以需要根据用户的选择实时从测试项目中解析出所有的测试用例 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811" y="5884"/>
              <a:ext cx="2700" cy="3086"/>
              <a:chOff x="650" y="6484"/>
              <a:chExt cx="2700" cy="3086"/>
            </a:xfrm>
          </p:grpSpPr>
          <p:sp>
            <p:nvSpPr>
              <p:cNvPr id="119" name="文本框 118"/>
              <p:cNvSpPr txBox="1"/>
              <p:nvPr/>
            </p:nvSpPr>
            <p:spPr>
              <a:xfrm>
                <a:off x="650" y="6484"/>
                <a:ext cx="270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ios&amp;android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0" name="文本框 119"/>
              <p:cNvSpPr txBox="1"/>
              <p:nvPr/>
            </p:nvSpPr>
            <p:spPr>
              <a:xfrm>
                <a:off x="689" y="7080"/>
                <a:ext cx="2346" cy="24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将部署有test-daemon的mac mini上安装的虚拟机&amp;连接的真机上报给测试平台，供</a:t>
                </a:r>
                <a:r>
                  <a:rPr lang="zh-CN" altLang="en-US" sz="1000" dirty="0">
                    <a:sym typeface="+mn-ea"/>
                  </a:rPr>
                  <a:t>用</a:t>
                </a:r>
                <a:r>
                  <a:rPr lang="en-US" altLang="zh-CN" sz="1000" dirty="0">
                    <a:sym typeface="+mn-ea"/>
                  </a:rPr>
                  <a:t>户测试选择</a:t>
                </a:r>
                <a:endParaRPr lang="en-US" altLang="zh-CN" sz="1000" dirty="0"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模拟器</a:t>
                </a:r>
                <a:b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真机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模拟器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真机器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522" y="5884"/>
              <a:ext cx="2371" cy="1903"/>
              <a:chOff x="800" y="6484"/>
              <a:chExt cx="2371" cy="1903"/>
            </a:xfrm>
          </p:grpSpPr>
          <p:sp>
            <p:nvSpPr>
              <p:cNvPr id="127" name="文本框 126"/>
              <p:cNvSpPr txBox="1"/>
              <p:nvPr/>
            </p:nvSpPr>
            <p:spPr>
              <a:xfrm>
                <a:off x="800" y="6484"/>
                <a:ext cx="237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make plan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828" y="7080"/>
                <a:ext cx="227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plan : device_task : executor_case 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=  1:n:n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1119" y="5884"/>
              <a:ext cx="2369" cy="3066"/>
              <a:chOff x="740" y="6484"/>
              <a:chExt cx="2369" cy="3066"/>
            </a:xfrm>
          </p:grpSpPr>
          <p:sp>
            <p:nvSpPr>
              <p:cNvPr id="130" name="文本框 129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740" y="7080"/>
                <a:ext cx="2369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plan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device_task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case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执行进度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状态：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PENDING｜TESTING｜DONE｜CANCELED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16474" y="5884"/>
              <a:ext cx="2369" cy="1841"/>
              <a:chOff x="740" y="6484"/>
              <a:chExt cx="2369" cy="1841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管理报告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740" y="7306"/>
                <a:ext cx="2299" cy="10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allure report</a:t>
                </a:r>
                <a:b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UI report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MParticle report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13705" y="5884"/>
              <a:ext cx="2668" cy="3292"/>
              <a:chOff x="628" y="6484"/>
              <a:chExt cx="2668" cy="3292"/>
            </a:xfrm>
          </p:grpSpPr>
          <p:sp>
            <p:nvSpPr>
              <p:cNvPr id="137" name="文本框 136"/>
              <p:cNvSpPr txBox="1"/>
              <p:nvPr/>
            </p:nvSpPr>
            <p:spPr>
              <a:xfrm>
                <a:off x="628" y="6484"/>
                <a:ext cx="2668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管理</a:t>
                </a:r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的生命周期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9" y="7306"/>
                <a:ext cx="2325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test-executor: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测试项目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运行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关闭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b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test-daemon: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调度中心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选择测试用例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" y="1866900"/>
            <a:ext cx="10080000" cy="4950731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选择测试设备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30" y="1782445"/>
            <a:ext cx="1008000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8823325" cy="661279"/>
            <a:chOff x="328179" y="253468"/>
            <a:chExt cx="8823325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01941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测试用例在哪里执行</a:t>
              </a:r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&amp;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什么时候开始执行？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9130" y="1406525"/>
            <a:ext cx="828421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安装有test-daemon服务的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Mac OS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（</a:t>
            </a:r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mac mini or PC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）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dirty="0"/>
          </a:p>
        </p:txBody>
      </p:sp>
      <p:sp>
        <p:nvSpPr>
          <p:cNvPr id="11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发现测试设备</a:t>
            </a:r>
            <a:r>
              <a:rPr lang="en-US" altLang="zh-CN" dirty="0"/>
              <a:t>: 在mac mini上安装的虚拟机 &amp; 通过usb连接到mac min的真机，包括ios &amp; android (目前不支持在windows操作系统上进行测试)</a:t>
            </a:r>
            <a:endParaRPr lang="en-US" altLang="zh-CN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管理executor</a:t>
            </a:r>
            <a:r>
              <a:rPr lang="en-US" altLang="zh-CN" dirty="0"/>
              <a:t>: 发现空闲且有测试任务的设备就去启动执行器，让执行器开始拉取测试用例执行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9011920" cy="661279"/>
            <a:chOff x="328179" y="253468"/>
            <a:chExt cx="9011920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20801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如何让你的工作电脑接入平台运行测试用例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dirty="0"/>
          </a:p>
        </p:txBody>
      </p:sp>
      <p:sp>
        <p:nvSpPr>
          <p:cNvPr id="11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安装test-daemon 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&amp; 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配置测试环境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90" y="2042795"/>
            <a:ext cx="6985635" cy="42545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成果演示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/03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70" y="1262380"/>
            <a:ext cx="11111865" cy="77781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虚拟机并行测试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90" y="1226820"/>
            <a:ext cx="815235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75969" y="345482"/>
            <a:ext cx="382774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rgbClr val="F46F25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自动测试平台</a:t>
            </a:r>
            <a:endParaRPr lang="zh-CN" altLang="en-US" dirty="0">
              <a:solidFill>
                <a:srgbClr val="F46F25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7" name="矩形: 圆角 6"/>
          <p:cNvSpPr/>
          <p:nvPr/>
        </p:nvSpPr>
        <p:spPr>
          <a:xfrm rot="18840205">
            <a:off x="7587155" y="1887601"/>
            <a:ext cx="3507384" cy="3507384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 rot="18840205">
            <a:off x="8174053" y="5593714"/>
            <a:ext cx="463365" cy="46336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 rot="18840205">
            <a:off x="10186782" y="1524020"/>
            <a:ext cx="189545" cy="18954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094234" y="1628800"/>
            <a:ext cx="4700246" cy="707886"/>
            <a:chOff x="5543147" y="1044179"/>
            <a:chExt cx="4700246" cy="707886"/>
          </a:xfrm>
        </p:grpSpPr>
        <p:sp>
          <p:nvSpPr>
            <p:cNvPr id="17" name="文本框 1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01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094234" y="2851312"/>
            <a:ext cx="4721683" cy="707886"/>
            <a:chOff x="5543147" y="1044179"/>
            <a:chExt cx="4721683" cy="707886"/>
          </a:xfrm>
        </p:grpSpPr>
        <p:sp>
          <p:nvSpPr>
            <p:cNvPr id="22" name="文本框 2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02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467932" y="1195468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功能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094234" y="4073824"/>
            <a:ext cx="4721683" cy="707886"/>
            <a:chOff x="5543147" y="1044179"/>
            <a:chExt cx="4721683" cy="707886"/>
          </a:xfrm>
        </p:grpSpPr>
        <p:sp>
          <p:nvSpPr>
            <p:cNvPr id="27" name="文本框 2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03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467932" y="1192869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成果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094234" y="5296337"/>
            <a:ext cx="4700246" cy="707886"/>
            <a:chOff x="5543147" y="1044179"/>
            <a:chExt cx="4700246" cy="707886"/>
          </a:xfrm>
        </p:grpSpPr>
        <p:sp>
          <p:nvSpPr>
            <p:cNvPr id="32" name="文本框 3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04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未来规划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36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7491624" y="3179189"/>
            <a:ext cx="36984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CONTENTS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虚拟机并行测试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1389380"/>
            <a:ext cx="12083415" cy="54679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473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测试结果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9215"/>
            <a:ext cx="12192000" cy="44329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2830"/>
            <a:ext cx="12192635" cy="580517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473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测试结果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2850"/>
            <a:ext cx="12191365" cy="56451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未来规划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/04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0755" y="1948815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D592E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545984" y="2268855"/>
            <a:ext cx="8072824" cy="1785620"/>
            <a:chOff x="6385" y="3552"/>
            <a:chExt cx="11885" cy="2812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en-US" altLang="zh-CN" sz="96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THANK YOU</a:t>
              </a:r>
              <a:endParaRPr lang="en-US" altLang="zh-CN" sz="96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628" y="3552"/>
              <a:ext cx="372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www.chancetop.com</a:t>
              </a:r>
              <a:endParaRPr lang="zh-CN" altLang="en-US" sz="20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 flipH="1">
            <a:off x="7216140" y="0"/>
            <a:ext cx="4742815" cy="276098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988695" y="3783965"/>
            <a:ext cx="7028180" cy="436880"/>
            <a:chOff x="1467" y="6049"/>
            <a:chExt cx="11068" cy="688"/>
          </a:xfrm>
        </p:grpSpPr>
        <p:sp>
          <p:nvSpPr>
            <p:cNvPr id="6" name="矩形 5"/>
            <p:cNvSpPr/>
            <p:nvPr/>
          </p:nvSpPr>
          <p:spPr>
            <a:xfrm>
              <a:off x="1641" y="6475"/>
              <a:ext cx="10863" cy="262"/>
            </a:xfrm>
            <a:prstGeom prst="rect">
              <a:avLst/>
            </a:prstGeom>
            <a:solidFill>
              <a:srgbClr val="E75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7" y="6049"/>
              <a:ext cx="1106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 fontAlgn="auto"/>
              <a:r>
                <a:rPr lang="en-US" sz="2000" kern="400" spc="100">
                  <a:solidFill>
                    <a:srgbClr val="E75D39"/>
                  </a:solidFill>
                  <a:uFillTx/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TRANSFORMING BUSINESS THROUGH TECHNOLOGY.</a:t>
              </a:r>
              <a:endParaRPr lang="zh-CN" altLang="en-US" sz="2000" kern="400" spc="100">
                <a:solidFill>
                  <a:srgbClr val="E75D39"/>
                </a:solidFill>
                <a:uFillTx/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40765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背景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/01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4765772" cy="661279"/>
            <a:chOff x="328179" y="253468"/>
            <a:chExt cx="4765772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396216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pic>
        <p:nvPicPr>
          <p:cNvPr id="76" name="Graphic 75" descr="Social network with solid fil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0345" y="2718521"/>
            <a:ext cx="914400" cy="914400"/>
          </a:xfrm>
          <a:prstGeom prst="rect">
            <a:avLst/>
          </a:prstGeom>
        </p:spPr>
      </p:pic>
      <p:pic>
        <p:nvPicPr>
          <p:cNvPr id="78" name="Graphic 77" descr="Ethernet with solid fill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60345" y="3949663"/>
            <a:ext cx="914400" cy="914400"/>
          </a:xfrm>
          <a:prstGeom prst="rect">
            <a:avLst/>
          </a:prstGeom>
        </p:spPr>
      </p:pic>
      <p:sp>
        <p:nvSpPr>
          <p:cNvPr id="82" name="Rectangle 81"/>
          <p:cNvSpPr/>
          <p:nvPr/>
        </p:nvSpPr>
        <p:spPr>
          <a:xfrm>
            <a:off x="2774745" y="3958593"/>
            <a:ext cx="29260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解决方案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4" name="Graphic 83" descr="Atom with solid fill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60345" y="1442093"/>
            <a:ext cx="914400" cy="914400"/>
          </a:xfrm>
          <a:prstGeom prst="rect">
            <a:avLst/>
          </a:prstGeom>
        </p:spPr>
      </p:pic>
      <p:sp>
        <p:nvSpPr>
          <p:cNvPr id="85" name="Rectangle 84"/>
          <p:cNvSpPr/>
          <p:nvPr/>
        </p:nvSpPr>
        <p:spPr>
          <a:xfrm>
            <a:off x="2774745" y="1442093"/>
            <a:ext cx="42595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84"/>
          <p:cNvSpPr/>
          <p:nvPr/>
        </p:nvSpPr>
        <p:spPr>
          <a:xfrm>
            <a:off x="2774745" y="2718443"/>
            <a:ext cx="36118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r>
              <a:rPr 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130" y="2146852"/>
            <a:ext cx="5989983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dirty="0"/>
              <a:t>每个迭代都需要对旧功能进行APP回归测试</a:t>
            </a:r>
            <a:endParaRPr lang="en-US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dirty="0"/>
              <a:t>时间窗口限制</a:t>
            </a:r>
            <a:r>
              <a:rPr lang="zh-CN" altLang="en-US" dirty="0"/>
              <a:t>：UAT发布后两天内完成质量保证工作</a:t>
            </a:r>
            <a:endParaRPr lang="zh-CN" altLang="en-US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测试工作：本地测试</a:t>
            </a:r>
            <a:r>
              <a:rPr lang="en-US" altLang="zh-CN" dirty="0"/>
              <a:t>&amp;AppCenter</a:t>
            </a:r>
            <a:r>
              <a:rPr lang="zh-CN" altLang="en-US" dirty="0"/>
              <a:t>测试</a:t>
            </a:r>
            <a:endParaRPr lang="zh-CN" altLang="en-US" dirty="0"/>
          </a:p>
          <a:p>
            <a:pPr indent="0">
              <a:buFont typeface="Arial" panose="020B0604020202090204" pitchFamily="34" charset="0"/>
              <a:buNone/>
            </a:pPr>
            <a:endParaRPr 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400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测试流程：本地测试 (个人PC)：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160" y="3910330"/>
            <a:ext cx="5040000" cy="257322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6230" y="1051560"/>
            <a:ext cx="5040000" cy="24369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6070" y="2039620"/>
            <a:ext cx="2019300" cy="39370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测试流程：</a:t>
            </a:r>
            <a:r>
              <a:rPr lang="zh-CN" altLang="en-US" sz="2400">
                <a:latin typeface=".萍方-简" panose="020B0100000000000000" charset="-122"/>
                <a:ea typeface=".萍方-简" panose="020B0100000000000000" charset="-122"/>
                <a:sym typeface="+mn-ea"/>
              </a:rPr>
              <a:t>app center测试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7515" y="878205"/>
            <a:ext cx="2222500" cy="5346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" y="1866900"/>
            <a:ext cx="7336155" cy="48768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9130" y="1866900"/>
            <a:ext cx="1119886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职责不清晰，所有的功能都是在测试项目中完成的</a:t>
            </a:r>
            <a:b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</a:b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测试时间不足</a:t>
            </a:r>
            <a:endParaRPr lang="en-US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dirty="0"/>
              <a:t>1</a:t>
            </a:r>
            <a:r>
              <a:rPr lang="zh-CN" altLang="en-US" dirty="0"/>
              <a:t>台设备 </a:t>
            </a:r>
            <a:r>
              <a:rPr lang="en-US" altLang="zh-CN" dirty="0"/>
              <a:t>&amp; 70</a:t>
            </a:r>
            <a:r>
              <a:rPr lang="zh-CN" altLang="en-US" dirty="0"/>
              <a:t>个测试用例 的时间花销：</a:t>
            </a:r>
            <a:r>
              <a:rPr lang="en-US" altLang="zh-CN" dirty="0"/>
              <a:t>2h</a:t>
            </a:r>
            <a:endParaRPr lang="en-US" altLang="zh-CN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如：</a:t>
            </a:r>
            <a:r>
              <a:rPr lang="en-US" dirty="0"/>
              <a:t>参与回归测试的设备有2（虚拟机）+14（真机）台，需要花费的时间 2（虚拟机）+ 14/2（真机)= 9h</a:t>
            </a:r>
            <a:endParaRPr lang="en-US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dirty="0">
                <a:sym typeface="+mn-ea"/>
              </a:rPr>
              <a:t>不稳定因素</a:t>
            </a:r>
            <a:r>
              <a:rPr lang="zh-CN" dirty="0">
                <a:sym typeface="+mn-ea"/>
              </a:rPr>
              <a:t>导致需要重新测试：</a:t>
            </a:r>
            <a:endParaRPr 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dirty="0">
                <a:sym typeface="+mn-ea"/>
              </a:rPr>
              <a:t>人工操作的失误</a:t>
            </a:r>
            <a:endParaRPr 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dirty="0">
                <a:sym typeface="+mn-ea"/>
              </a:rPr>
              <a:t>网络问题</a:t>
            </a:r>
            <a:endParaRPr 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dirty="0">
                <a:sym typeface="+mn-ea"/>
              </a:rPr>
              <a:t>服务端问题等</a:t>
            </a:r>
            <a:endParaRPr lang="en-US" altLang="en-US" b="1" dirty="0">
              <a:latin typeface=".萍方-简" panose="020B0100000000000000" charset="-122"/>
              <a:ea typeface=".萍方-简" panose="020B0100000000000000" charset="-122"/>
              <a:sym typeface="+mn-ea"/>
            </a:endParaRPr>
          </a:p>
          <a:p>
            <a:pPr indent="0">
              <a:buFont typeface="Arial" panose="020B060402020209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人工操作参与度高</a:t>
            </a:r>
            <a:endParaRPr lang="zh-CN" altLang="en-US" b="1">
              <a:latin typeface=".萍方-简" panose="020B0100000000000000" charset="-122"/>
              <a:ea typeface=".萍方-简" panose="020B0100000000000000" charset="-122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需要人工参与的流程：</a:t>
            </a:r>
            <a:r>
              <a:rPr lang="en-US" altLang="zh-CN" dirty="0"/>
              <a:t>xxx</a:t>
            </a:r>
            <a:endParaRPr lang="en-US" altLang="zh-CN" dirty="0"/>
          </a:p>
          <a:p>
            <a:pPr indent="0">
              <a:buFont typeface="Arial" panose="020B060402020209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缺少测试报告的管理</a:t>
            </a:r>
            <a:endParaRPr lang="zh-CN" altLang="en-US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dirty="0"/>
              <a:t>allure </a:t>
            </a:r>
            <a:r>
              <a:rPr lang="zh-CN" altLang="en-US" dirty="0"/>
              <a:t>测试报告</a:t>
            </a:r>
            <a:endParaRPr lang="en-US" altLang="zh-CN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dirty="0"/>
              <a:t>UI </a:t>
            </a:r>
            <a:r>
              <a:rPr lang="zh-CN" altLang="en-US" dirty="0"/>
              <a:t>测试报告</a:t>
            </a:r>
            <a:endParaRPr lang="zh-CN" altLang="en-US" dirty="0"/>
          </a:p>
          <a:p>
            <a:pPr indent="0">
              <a:buFont typeface="Arial" panose="020B060402020209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不支持并行测试</a:t>
            </a:r>
            <a:endParaRPr lang="zh-CN" altLang="en-US" b="1">
              <a:latin typeface=".萍方-简" panose="020B0100000000000000" charset="-122"/>
              <a:ea typeface=".萍方-简" panose="020B0100000000000000" charset="-122"/>
            </a:endParaRPr>
          </a:p>
          <a:p>
            <a:pPr indent="0">
              <a:buFont typeface="Arial" panose="020B0604020202090204" pitchFamily="34" charset="0"/>
              <a:buNone/>
            </a:pPr>
            <a:r>
              <a:rPr lang="en-US" altLang="zh-CN" b="1" dirty="0">
                <a:sym typeface="+mn-ea"/>
              </a:rPr>
              <a:t>case</a:t>
            </a:r>
            <a:r>
              <a:rPr lang="zh-CN" altLang="en-US" b="1" dirty="0">
                <a:sym typeface="+mn-ea"/>
              </a:rPr>
              <a:t>之间没有数据隔离，会互相干扰</a:t>
            </a:r>
            <a:endParaRPr lang="zh-CN" altLang="en-US" dirty="0"/>
          </a:p>
          <a:p>
            <a:pPr indent="0">
              <a:buFont typeface="Arial" panose="020B0604020202090204" pitchFamily="34" charset="0"/>
              <a:buNone/>
            </a:pPr>
            <a:r>
              <a:rPr lang="zh-CN" altLang="en-US" b="1" dirty="0"/>
              <a:t>没有监控和警告</a:t>
            </a:r>
            <a:endParaRPr lang="zh-CN" altLang="en-US" b="1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dirty="0"/>
              <a:t>测试过程没有进度通知和警告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369268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解决方案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搭建自动化测试平台</a:t>
            </a: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/>
              <a:t>提升测试效率</a:t>
            </a: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/>
              <a:t>提高自动化程度 减少人工参与度</a:t>
            </a:r>
            <a:r>
              <a:rPr lang="zh-CN" altLang="en-US" dirty="0">
                <a:sym typeface="+mn-ea"/>
              </a:rPr>
              <a:t> 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TIMING" val="|0.3|0.2|0.3|0.2"/>
</p:tagLst>
</file>

<file path=ppt/tags/tag10.xml><?xml version="1.0" encoding="utf-8"?>
<p:tagLst xmlns:p="http://schemas.openxmlformats.org/presentationml/2006/main">
  <p:tag name="TIMING" val="|0.2|0.2|0.2|0.2|0.3|0.2"/>
</p:tagLst>
</file>

<file path=ppt/tags/tag11.xml><?xml version="1.0" encoding="utf-8"?>
<p:tagLst xmlns:p="http://schemas.openxmlformats.org/presentationml/2006/main">
  <p:tag name="TIMING" val="|0.2|0.2|0.2|0.2|0.3|0.2"/>
</p:tagLst>
</file>

<file path=ppt/tags/tag1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1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1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6.xml><?xml version="1.0" encoding="utf-8"?>
<p:tagLst xmlns:p="http://schemas.openxmlformats.org/presentationml/2006/main">
  <p:tag name="TIMING" val="|0.2|0.2|0.2|0.2|0.3|0.2"/>
</p:tagLst>
</file>

<file path=ppt/tags/tag17.xml><?xml version="1.0" encoding="utf-8"?>
<p:tagLst xmlns:p="http://schemas.openxmlformats.org/presentationml/2006/main">
  <p:tag name="TIMING" val="|0.2|0.2|0.2|0.2|0.3|0.2"/>
</p:tagLst>
</file>

<file path=ppt/tags/tag18.xml><?xml version="1.0" encoding="utf-8"?>
<p:tagLst xmlns:p="http://schemas.openxmlformats.org/presentationml/2006/main">
  <p:tag name="TIMING" val="|0.2|0.2|0.2|0.2|0.3|0.2"/>
</p:tagLst>
</file>

<file path=ppt/tags/tag19.xml><?xml version="1.0" encoding="utf-8"?>
<p:tagLst xmlns:p="http://schemas.openxmlformats.org/presentationml/2006/main">
  <p:tag name="TIMING" val="|0.2|0.2|0.2|0.2|0.3|0.2"/>
</p:tagLst>
</file>

<file path=ppt/tags/tag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0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1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2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4.xml><?xml version="1.0" encoding="utf-8"?>
<p:tagLst xmlns:p="http://schemas.openxmlformats.org/presentationml/2006/main">
  <p:tag name="TIMING" val="|0.2|0.2|0.2|0.2|0.3|0.2"/>
</p:tagLst>
</file>

<file path=ppt/tags/tag25.xml><?xml version="1.0" encoding="utf-8"?>
<p:tagLst xmlns:p="http://schemas.openxmlformats.org/presentationml/2006/main">
  <p:tag name="TIMING" val="|0.2|0.2|0.2|0.2|0.3|0.2"/>
</p:tagLst>
</file>

<file path=ppt/tags/tag26.xml><?xml version="1.0" encoding="utf-8"?>
<p:tagLst xmlns:p="http://schemas.openxmlformats.org/presentationml/2006/main">
  <p:tag name="TIMING" val="|0.2|0.2|0.2|0.2|0.3|0.2"/>
</p:tagLst>
</file>

<file path=ppt/tags/tag27.xml><?xml version="1.0" encoding="utf-8"?>
<p:tagLst xmlns:p="http://schemas.openxmlformats.org/presentationml/2006/main">
  <p:tag name="TIMING" val="|0.2|0.2|0.2|0.2|0.3|0.2"/>
</p:tagLst>
</file>

<file path=ppt/tags/tag28.xml><?xml version="1.0" encoding="utf-8"?>
<p:tagLst xmlns:p="http://schemas.openxmlformats.org/presentationml/2006/main">
  <p:tag name="TIMING" val="|0.2|0.2|0.2|0.2|0.3|0.2"/>
</p:tagLst>
</file>

<file path=ppt/tags/tag29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30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31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32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6.xml><?xml version="1.0" encoding="utf-8"?>
<p:tagLst xmlns:p="http://schemas.openxmlformats.org/presentationml/2006/main">
  <p:tag name="TIMING" val="|0.2|0.2|0.2|0.2|0.3|0.2"/>
</p:tagLst>
</file>

<file path=ppt/tags/tag7.xml><?xml version="1.0" encoding="utf-8"?>
<p:tagLst xmlns:p="http://schemas.openxmlformats.org/presentationml/2006/main">
  <p:tag name="TIMING" val="|0.2|0.2|0.2|0.2|0.3|0.2"/>
</p:tagLst>
</file>

<file path=ppt/tags/tag8.xml><?xml version="1.0" encoding="utf-8"?>
<p:tagLst xmlns:p="http://schemas.openxmlformats.org/presentationml/2006/main">
  <p:tag name="TIMING" val="|0.2|0.2|0.2|0.2|0.3|0.2"/>
</p:tagLst>
</file>

<file path=ppt/tags/tag9.xml><?xml version="1.0" encoding="utf-8"?>
<p:tagLst xmlns:p="http://schemas.openxmlformats.org/presentationml/2006/main">
  <p:tag name="TIMING" val="|0.2|0.2|0.2|0.2|0.3|0.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accent2"/>
            </a:gs>
            <a:gs pos="100000">
              <a:srgbClr val="DD592E"/>
            </a:gs>
          </a:gsLst>
          <a:lin ang="3600000" scaled="0"/>
        </a:gradFill>
        <a:ln w="25400"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lang="zh-CN" altLang="en-US" b="1">
            <a:latin typeface=".萍方-简" panose="020B0100000000000000" charset="-122"/>
            <a:ea typeface=".萍方-简" panose="020B0100000000000000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1866</Words>
  <Application>WPS Presentation</Application>
  <PresentationFormat>宽屏</PresentationFormat>
  <Paragraphs>295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3" baseType="lpstr">
      <vt:lpstr>Arial</vt:lpstr>
      <vt:lpstr>SimSun</vt:lpstr>
      <vt:lpstr>Wingdings</vt:lpstr>
      <vt:lpstr>.萍方-简</vt:lpstr>
      <vt:lpstr>冬青黑体简体中文</vt:lpstr>
      <vt:lpstr>Calibri</vt:lpstr>
      <vt:lpstr>思源黑体</vt:lpstr>
      <vt:lpstr>苹方-简</vt:lpstr>
      <vt:lpstr>Helvetica Neue</vt:lpstr>
      <vt:lpstr>微软雅黑</vt:lpstr>
      <vt:lpstr>汉仪旗黑</vt:lpstr>
      <vt:lpstr>Arial Unicode MS</vt:lpstr>
      <vt:lpstr>SimSun</vt:lpstr>
      <vt:lpstr>汉仪书宋二KW</vt:lpstr>
      <vt:lpstr>Calibri</vt:lpstr>
      <vt:lpstr>微软雅黑</vt:lpstr>
      <vt:lpstr>.萍方-简</vt:lpstr>
      <vt:lpstr>思源黑体</vt:lpstr>
      <vt:lpstr>Office 主题</vt:lpstr>
      <vt:lpstr>PowerPoint 演示文稿</vt:lpstr>
      <vt:lpstr>PowerPoint 演示文稿</vt:lpstr>
      <vt:lpstr>背景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功能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成果演示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未来规划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chancetop</dc:creator>
  <cp:lastModifiedBy>yanni</cp:lastModifiedBy>
  <cp:revision>156</cp:revision>
  <dcterms:created xsi:type="dcterms:W3CDTF">2023-10-12T15:24:07Z</dcterms:created>
  <dcterms:modified xsi:type="dcterms:W3CDTF">2023-10-12T15:24:07Z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B895772237134C89BB591B230F60969C</vt:lpwstr>
  </property>
  <property fmtid="{D5CDD505-2E9C-101B-9397-08002B2CF9AE}" pid="3" name="KSOProductBuildVer">
    <vt:lpwstr>1033-3.9.1.6204</vt:lpwstr>
  </property>
</Properties>
</file>

<file path=docProps/thumbnail.jpeg>
</file>